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32" r:id="rId1"/>
    <p:sldMasterId id="2147483846" r:id="rId2"/>
  </p:sldMasterIdLst>
  <p:notesMasterIdLst>
    <p:notesMasterId r:id="rId20"/>
  </p:notesMasterIdLst>
  <p:sldIdLst>
    <p:sldId id="356" r:id="rId3"/>
    <p:sldId id="323" r:id="rId4"/>
    <p:sldId id="324" r:id="rId5"/>
    <p:sldId id="374" r:id="rId6"/>
    <p:sldId id="321" r:id="rId7"/>
    <p:sldId id="370" r:id="rId8"/>
    <p:sldId id="371" r:id="rId9"/>
    <p:sldId id="382" r:id="rId10"/>
    <p:sldId id="381" r:id="rId11"/>
    <p:sldId id="384" r:id="rId12"/>
    <p:sldId id="385" r:id="rId13"/>
    <p:sldId id="339" r:id="rId14"/>
    <p:sldId id="377" r:id="rId15"/>
    <p:sldId id="379" r:id="rId16"/>
    <p:sldId id="361" r:id="rId17"/>
    <p:sldId id="380" r:id="rId18"/>
    <p:sldId id="340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3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95" autoAdjust="0"/>
  </p:normalViewPr>
  <p:slideViewPr>
    <p:cSldViewPr snapToGrid="0" snapToObjects="1">
      <p:cViewPr varScale="1">
        <p:scale>
          <a:sx n="110" d="100"/>
          <a:sy n="110" d="100"/>
        </p:scale>
        <p:origin x="164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0A5C403-F78A-4038-88A4-4F8518C7674D}" type="datetime1">
              <a:rPr lang="en-US"/>
              <a:pPr>
                <a:defRPr/>
              </a:pPr>
              <a:t>11/4/2024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21B614CF-B2E7-472B-9FD1-89C6FD939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4353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614CF-B2E7-472B-9FD1-89C6FD939D1A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820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1B614CF-B2E7-472B-9FD1-89C6FD939D1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032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7F2A-6A6A-4775-9EDC-C4B4CBEBF4F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EB68-0467-4916-A1DE-D0C0D2F41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45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7F2A-6A6A-4775-9EDC-C4B4CBEBF4F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EB68-0467-4916-A1DE-D0C0D2F41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513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7F2A-6A6A-4775-9EDC-C4B4CBEBF4F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EB68-0467-4916-A1DE-D0C0D2F41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2368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004300" y="0"/>
            <a:ext cx="136525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732838" y="0"/>
            <a:ext cx="184150" cy="6877050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flipH="1">
            <a:off x="8702675" y="0"/>
            <a:ext cx="46038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8702675" cy="914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n w="19050">
                <a:noFill/>
                <a:prstDash val="solid"/>
              </a:ln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05563"/>
            <a:ext cx="4876800" cy="460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1" descr="AVID_logo-spo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46063" y="5910263"/>
            <a:ext cx="11525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 flipH="1">
            <a:off x="8891588" y="3175"/>
            <a:ext cx="46037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4288" y="914400"/>
            <a:ext cx="9180513" cy="76200"/>
          </a:xfrm>
          <a:prstGeom prst="rect">
            <a:avLst/>
          </a:prstGeom>
          <a:solidFill>
            <a:srgbClr val="FFB3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914400" y="1316038"/>
            <a:ext cx="6867525" cy="4459287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95300" y="130175"/>
            <a:ext cx="7556500" cy="579438"/>
          </a:xfrm>
        </p:spPr>
        <p:txBody>
          <a:bodyPr/>
          <a:lstStyle>
            <a:lvl1pPr>
              <a:buNone/>
              <a:defRPr sz="40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4728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004300" y="0"/>
            <a:ext cx="136525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732838" y="0"/>
            <a:ext cx="184150" cy="6877050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8702675" y="0"/>
            <a:ext cx="46038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8702675" cy="914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n w="19050">
                <a:noFill/>
                <a:prstDash val="solid"/>
              </a:ln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405563"/>
            <a:ext cx="4876800" cy="460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11" descr="AVID_logo-spo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46063" y="5910263"/>
            <a:ext cx="11525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 userDrawn="1"/>
        </p:nvSpPr>
        <p:spPr>
          <a:xfrm flipH="1">
            <a:off x="8891588" y="3175"/>
            <a:ext cx="46037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14288" y="914400"/>
            <a:ext cx="9180513" cy="76200"/>
          </a:xfrm>
          <a:prstGeom prst="rect">
            <a:avLst/>
          </a:prstGeom>
          <a:solidFill>
            <a:srgbClr val="FFB3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228601" y="1388835"/>
            <a:ext cx="4041648" cy="951268"/>
          </a:xfrm>
          <a:solidFill>
            <a:srgbClr val="FFB312">
              <a:alpha val="80000"/>
            </a:srgb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2"/>
          </p:nvPr>
        </p:nvSpPr>
        <p:spPr>
          <a:xfrm>
            <a:off x="222232" y="2340103"/>
            <a:ext cx="4041648" cy="3392132"/>
          </a:xfrm>
        </p:spPr>
        <p:txBody>
          <a:bodyPr/>
          <a:lstStyle>
            <a:lvl1pPr>
              <a:buFont typeface="Arial" pitchFamily="34" charset="0"/>
              <a:buChar char="•"/>
              <a:defRPr sz="2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–"/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4"/>
          </p:nvPr>
        </p:nvSpPr>
        <p:spPr>
          <a:xfrm>
            <a:off x="4516234" y="1388835"/>
            <a:ext cx="4041648" cy="951268"/>
          </a:xfrm>
          <a:solidFill>
            <a:srgbClr val="FFB312">
              <a:alpha val="80000"/>
            </a:srgb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95300" y="130175"/>
            <a:ext cx="7556500" cy="579438"/>
          </a:xfrm>
        </p:spPr>
        <p:txBody>
          <a:bodyPr/>
          <a:lstStyle>
            <a:lvl1pPr>
              <a:buNone/>
              <a:defRPr sz="40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15"/>
          </p:nvPr>
        </p:nvSpPr>
        <p:spPr>
          <a:xfrm>
            <a:off x="4516234" y="2340103"/>
            <a:ext cx="4041648" cy="3392132"/>
          </a:xfrm>
        </p:spPr>
        <p:txBody>
          <a:bodyPr/>
          <a:lstStyle>
            <a:lvl1pPr>
              <a:buFont typeface="Arial" pitchFamily="34" charset="0"/>
              <a:buChar char="•"/>
              <a:defRPr sz="2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–"/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004300" y="0"/>
            <a:ext cx="136525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732838" y="0"/>
            <a:ext cx="184150" cy="6877050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flipH="1">
            <a:off x="8702675" y="0"/>
            <a:ext cx="46038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8702675" cy="914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n w="19050">
                <a:noFill/>
                <a:prstDash val="solid"/>
              </a:ln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05563"/>
            <a:ext cx="4876800" cy="460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1" descr="AVID_logo-spo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46063" y="5910263"/>
            <a:ext cx="11525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 flipH="1">
            <a:off x="8891588" y="3175"/>
            <a:ext cx="46037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4288" y="914400"/>
            <a:ext cx="9180513" cy="76200"/>
          </a:xfrm>
          <a:prstGeom prst="rect">
            <a:avLst/>
          </a:prstGeom>
          <a:solidFill>
            <a:srgbClr val="FFB3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57263" y="1955800"/>
            <a:ext cx="6948487" cy="295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AVID’s mission is to close the achievement gap by preparing all studies for college readiness and success in a global society.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5117" y="121296"/>
            <a:ext cx="7308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eorgia" pitchFamily="18" charset="0"/>
              </a:rPr>
              <a:t>AVID’s</a:t>
            </a:r>
            <a:r>
              <a:rPr lang="en-US" sz="4800" baseline="0" dirty="0">
                <a:solidFill>
                  <a:schemeClr val="bg1"/>
                </a:solidFill>
                <a:latin typeface="Georgia" pitchFamily="18" charset="0"/>
              </a:rPr>
              <a:t> Mission Statement</a:t>
            </a:r>
            <a:endParaRPr lang="en-US" sz="48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004300" y="0"/>
            <a:ext cx="136525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732838" y="0"/>
            <a:ext cx="184150" cy="6877050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flipH="1">
            <a:off x="8702675" y="0"/>
            <a:ext cx="46038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8702675" cy="914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n w="19050">
                <a:noFill/>
                <a:prstDash val="solid"/>
              </a:ln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05563"/>
            <a:ext cx="4876800" cy="460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1" descr="AVID_logo-spo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46063" y="5910263"/>
            <a:ext cx="11525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 flipH="1">
            <a:off x="8891588" y="3175"/>
            <a:ext cx="46037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582" y="914400"/>
            <a:ext cx="9144000" cy="76200"/>
          </a:xfrm>
          <a:prstGeom prst="rect">
            <a:avLst/>
          </a:prstGeom>
          <a:solidFill>
            <a:srgbClr val="FFB3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3" name="Picture 12" descr="Picture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9321" y="4003410"/>
            <a:ext cx="4118632" cy="222068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29004" y="55981"/>
            <a:ext cx="6204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eorgia" pitchFamily="18" charset="0"/>
              </a:rPr>
              <a:t>Contact Information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28714" y="1436689"/>
            <a:ext cx="4562960" cy="2566722"/>
          </a:xfrm>
        </p:spPr>
        <p:txBody>
          <a:bodyPr/>
          <a:lstStyle>
            <a:lvl1pPr>
              <a:buNone/>
              <a:defRPr sz="4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enter contact information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004300" y="0"/>
            <a:ext cx="136525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732838" y="0"/>
            <a:ext cx="184150" cy="6877050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flipH="1">
            <a:off x="8702675" y="0"/>
            <a:ext cx="46038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-14289" y="0"/>
            <a:ext cx="8656303" cy="5811838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n w="19050">
                <a:noFill/>
                <a:prstDash val="solid"/>
              </a:ln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75413"/>
            <a:ext cx="3517641" cy="45719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1" descr="AVID_logo-spo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46063" y="5980113"/>
            <a:ext cx="11525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 flipH="1">
            <a:off x="8891588" y="3175"/>
            <a:ext cx="46037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4288" y="5877313"/>
            <a:ext cx="9180513" cy="76200"/>
          </a:xfrm>
          <a:prstGeom prst="rect">
            <a:avLst/>
          </a:prstGeom>
          <a:solidFill>
            <a:srgbClr val="FFB3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4" name="Picture 13" descr="Picture2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249" y="2575059"/>
            <a:ext cx="1912776" cy="1705599"/>
          </a:xfrm>
          <a:prstGeom prst="rect">
            <a:avLst/>
          </a:prstGeom>
        </p:spPr>
      </p:pic>
      <p:pic>
        <p:nvPicPr>
          <p:cNvPr id="15" name="Picture 14" descr="Picture3.jp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122750" y="2155959"/>
            <a:ext cx="4305728" cy="2600922"/>
          </a:xfrm>
          <a:prstGeom prst="rect">
            <a:avLst/>
          </a:prstGeom>
        </p:spPr>
      </p:pic>
      <p:pic>
        <p:nvPicPr>
          <p:cNvPr id="16" name="Picture 15" descr="Picture4.jp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549776" y="2592557"/>
            <a:ext cx="1979958" cy="1674989"/>
          </a:xfrm>
          <a:prstGeom prst="rect">
            <a:avLst/>
          </a:prstGeom>
        </p:spPr>
      </p:pic>
      <p:sp>
        <p:nvSpPr>
          <p:cNvPr id="21" name="TextBox 20"/>
          <p:cNvSpPr txBox="1"/>
          <p:nvPr userDrawn="1"/>
        </p:nvSpPr>
        <p:spPr>
          <a:xfrm>
            <a:off x="8080310" y="6326155"/>
            <a:ext cx="43390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3" hasCustomPrompt="1"/>
          </p:nvPr>
        </p:nvSpPr>
        <p:spPr>
          <a:xfrm>
            <a:off x="700088" y="233363"/>
            <a:ext cx="7380287" cy="914400"/>
          </a:xfrm>
        </p:spPr>
        <p:txBody>
          <a:bodyPr/>
          <a:lstStyle>
            <a:lvl1pPr algn="ctr">
              <a:buNone/>
              <a:defRPr sz="5400" baseline="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Title of Presentation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4" hasCustomPrompt="1"/>
          </p:nvPr>
        </p:nvSpPr>
        <p:spPr>
          <a:xfrm>
            <a:off x="4170784" y="6102350"/>
            <a:ext cx="4343434" cy="623888"/>
          </a:xfrm>
        </p:spPr>
        <p:txBody>
          <a:bodyPr/>
          <a:lstStyle>
            <a:lvl1pPr algn="r">
              <a:buNone/>
              <a:defRPr sz="3600">
                <a:solidFill>
                  <a:schemeClr val="tx2">
                    <a:lumMod val="75000"/>
                  </a:schemeClr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Presenter Name</a:t>
            </a:r>
          </a:p>
        </p:txBody>
      </p:sp>
    </p:spTree>
    <p:extLst>
      <p:ext uri="{BB962C8B-B14F-4D97-AF65-F5344CB8AC3E}">
        <p14:creationId xmlns:p14="http://schemas.microsoft.com/office/powerpoint/2010/main" val="24459950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004300" y="0"/>
            <a:ext cx="136525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732838" y="0"/>
            <a:ext cx="184150" cy="6877050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flipH="1">
            <a:off x="8702675" y="0"/>
            <a:ext cx="46038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8702675" cy="914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n w="19050">
                <a:noFill/>
                <a:prstDash val="solid"/>
              </a:ln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05563"/>
            <a:ext cx="4876800" cy="460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1" descr="AVID_logo-spo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46063" y="5910263"/>
            <a:ext cx="11525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 flipH="1">
            <a:off x="8891588" y="3175"/>
            <a:ext cx="46037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4288" y="914400"/>
            <a:ext cx="9180513" cy="76200"/>
          </a:xfrm>
          <a:prstGeom prst="rect">
            <a:avLst/>
          </a:prstGeom>
          <a:solidFill>
            <a:srgbClr val="FFB3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0"/>
          </p:nvPr>
        </p:nvSpPr>
        <p:spPr>
          <a:xfrm>
            <a:off x="914400" y="1316038"/>
            <a:ext cx="6867525" cy="4459287"/>
          </a:xfrm>
        </p:spPr>
        <p:txBody>
          <a:bodyPr/>
          <a:lstStyle>
            <a:lvl1pPr>
              <a:buFont typeface="Arial" pitchFamily="34" charset="0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95300" y="130175"/>
            <a:ext cx="7556500" cy="579438"/>
          </a:xfrm>
        </p:spPr>
        <p:txBody>
          <a:bodyPr/>
          <a:lstStyle>
            <a:lvl1pPr>
              <a:buNone/>
              <a:defRPr sz="40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84390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9004300" y="0"/>
            <a:ext cx="136525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8732838" y="0"/>
            <a:ext cx="184150" cy="6877050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 flipH="1">
            <a:off x="8702675" y="0"/>
            <a:ext cx="46038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8702675" cy="914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n w="19050">
                <a:noFill/>
                <a:prstDash val="solid"/>
              </a:ln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0" y="6405563"/>
            <a:ext cx="4876800" cy="460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" name="Picture 11" descr="AVID_logo-spo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46063" y="5910263"/>
            <a:ext cx="11525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 userDrawn="1"/>
        </p:nvSpPr>
        <p:spPr>
          <a:xfrm flipH="1">
            <a:off x="8891588" y="3175"/>
            <a:ext cx="46037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-14288" y="914400"/>
            <a:ext cx="9180513" cy="76200"/>
          </a:xfrm>
          <a:prstGeom prst="rect">
            <a:avLst/>
          </a:prstGeom>
          <a:solidFill>
            <a:srgbClr val="FFB3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1"/>
          </p:nvPr>
        </p:nvSpPr>
        <p:spPr>
          <a:xfrm>
            <a:off x="495300" y="1285874"/>
            <a:ext cx="3586142" cy="4418013"/>
          </a:xfrm>
        </p:spPr>
        <p:txBody>
          <a:bodyPr/>
          <a:lstStyle>
            <a:lvl1pPr>
              <a:defRPr baseline="0">
                <a:solidFill>
                  <a:srgbClr val="17375E"/>
                </a:solidFill>
                <a:latin typeface="Arial" pitchFamily="34" charset="0"/>
                <a:cs typeface="Arial" pitchFamily="34" charset="0"/>
              </a:defRPr>
            </a:lvl1pPr>
            <a:lvl2pPr>
              <a:defRPr baseline="0">
                <a:solidFill>
                  <a:srgbClr val="17375E"/>
                </a:solidFill>
                <a:latin typeface="Arial" pitchFamily="34" charset="0"/>
                <a:cs typeface="Arial" pitchFamily="34" charset="0"/>
              </a:defRPr>
            </a:lvl2pPr>
            <a:lvl3pPr>
              <a:defRPr baseline="0">
                <a:solidFill>
                  <a:srgbClr val="17375E"/>
                </a:solidFill>
                <a:latin typeface="Arial" pitchFamily="34" charset="0"/>
                <a:cs typeface="Arial" pitchFamily="34" charset="0"/>
              </a:defRPr>
            </a:lvl3pPr>
            <a:lvl4pPr>
              <a:defRPr baseline="0">
                <a:solidFill>
                  <a:srgbClr val="17375E"/>
                </a:solidFill>
                <a:latin typeface="Arial" pitchFamily="34" charset="0"/>
                <a:cs typeface="Arial" pitchFamily="34" charset="0"/>
              </a:defRPr>
            </a:lvl4pPr>
            <a:lvl5pPr>
              <a:defRPr baseline="0">
                <a:solidFill>
                  <a:srgbClr val="17375E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4665307" y="1285874"/>
            <a:ext cx="3485760" cy="4418013"/>
          </a:xfrm>
        </p:spPr>
        <p:txBody>
          <a:bodyPr/>
          <a:lstStyle>
            <a:lvl1pPr>
              <a:defRPr baseline="0">
                <a:solidFill>
                  <a:srgbClr val="17375E"/>
                </a:solidFill>
                <a:latin typeface="Arial" pitchFamily="34" charset="0"/>
                <a:cs typeface="Arial" pitchFamily="34" charset="0"/>
              </a:defRPr>
            </a:lvl1pPr>
            <a:lvl2pPr>
              <a:defRPr baseline="0">
                <a:solidFill>
                  <a:srgbClr val="17375E"/>
                </a:solidFill>
                <a:latin typeface="Arial" pitchFamily="34" charset="0"/>
                <a:cs typeface="Arial" pitchFamily="34" charset="0"/>
              </a:defRPr>
            </a:lvl2pPr>
            <a:lvl3pPr>
              <a:defRPr baseline="0">
                <a:solidFill>
                  <a:srgbClr val="17375E"/>
                </a:solidFill>
                <a:latin typeface="Arial" pitchFamily="34" charset="0"/>
                <a:cs typeface="Arial" pitchFamily="34" charset="0"/>
              </a:defRPr>
            </a:lvl3pPr>
            <a:lvl4pPr>
              <a:defRPr baseline="0">
                <a:solidFill>
                  <a:srgbClr val="17375E"/>
                </a:solidFill>
                <a:latin typeface="Arial" pitchFamily="34" charset="0"/>
                <a:cs typeface="Arial" pitchFamily="34" charset="0"/>
              </a:defRPr>
            </a:lvl4pPr>
            <a:lvl5pPr>
              <a:defRPr baseline="0">
                <a:solidFill>
                  <a:srgbClr val="17375E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95300" y="130175"/>
            <a:ext cx="7556500" cy="579438"/>
          </a:xfrm>
        </p:spPr>
        <p:txBody>
          <a:bodyPr/>
          <a:lstStyle>
            <a:lvl1pPr>
              <a:buNone/>
              <a:defRPr sz="40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1727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004300" y="0"/>
            <a:ext cx="136525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8732838" y="0"/>
            <a:ext cx="184150" cy="6877050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 flipH="1">
            <a:off x="8702675" y="0"/>
            <a:ext cx="46038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8702675" cy="914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n w="19050">
                <a:noFill/>
                <a:prstDash val="solid"/>
              </a:ln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0" y="6405563"/>
            <a:ext cx="4876800" cy="460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3" name="Picture 11" descr="AVID_logo-spo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46063" y="5910263"/>
            <a:ext cx="11525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 userDrawn="1"/>
        </p:nvSpPr>
        <p:spPr>
          <a:xfrm flipH="1">
            <a:off x="8891588" y="3175"/>
            <a:ext cx="46037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-14288" y="914400"/>
            <a:ext cx="9180513" cy="76200"/>
          </a:xfrm>
          <a:prstGeom prst="rect">
            <a:avLst/>
          </a:prstGeom>
          <a:solidFill>
            <a:srgbClr val="FFB3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2" name="Text Placeholder 2"/>
          <p:cNvSpPr>
            <a:spLocks noGrp="1"/>
          </p:cNvSpPr>
          <p:nvPr>
            <p:ph type="body" idx="1"/>
          </p:nvPr>
        </p:nvSpPr>
        <p:spPr>
          <a:xfrm>
            <a:off x="228601" y="1388835"/>
            <a:ext cx="4041648" cy="951268"/>
          </a:xfrm>
          <a:solidFill>
            <a:srgbClr val="FFB312">
              <a:alpha val="80000"/>
            </a:srgb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2"/>
          </p:nvPr>
        </p:nvSpPr>
        <p:spPr>
          <a:xfrm>
            <a:off x="222232" y="2340103"/>
            <a:ext cx="4041648" cy="3392132"/>
          </a:xfrm>
        </p:spPr>
        <p:txBody>
          <a:bodyPr/>
          <a:lstStyle>
            <a:lvl1pPr>
              <a:buFont typeface="Arial" pitchFamily="34" charset="0"/>
              <a:buChar char="•"/>
              <a:defRPr sz="2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–"/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4"/>
          </p:nvPr>
        </p:nvSpPr>
        <p:spPr>
          <a:xfrm>
            <a:off x="4516234" y="1388835"/>
            <a:ext cx="4041648" cy="951268"/>
          </a:xfrm>
          <a:solidFill>
            <a:srgbClr val="FFB312">
              <a:alpha val="80000"/>
            </a:srgb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3200" b="1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2"/>
          <p:cNvSpPr>
            <a:spLocks noGrp="1"/>
          </p:cNvSpPr>
          <p:nvPr>
            <p:ph type="body" sz="quarter" idx="12"/>
          </p:nvPr>
        </p:nvSpPr>
        <p:spPr>
          <a:xfrm>
            <a:off x="495300" y="130175"/>
            <a:ext cx="7556500" cy="579438"/>
          </a:xfrm>
        </p:spPr>
        <p:txBody>
          <a:bodyPr/>
          <a:lstStyle>
            <a:lvl1pPr>
              <a:buNone/>
              <a:defRPr sz="4000"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1" name="Content Placeholder 4"/>
          <p:cNvSpPr>
            <a:spLocks noGrp="1"/>
          </p:cNvSpPr>
          <p:nvPr>
            <p:ph sz="quarter" idx="15"/>
          </p:nvPr>
        </p:nvSpPr>
        <p:spPr>
          <a:xfrm>
            <a:off x="4516234" y="2340103"/>
            <a:ext cx="4041648" cy="3392132"/>
          </a:xfrm>
        </p:spPr>
        <p:txBody>
          <a:bodyPr/>
          <a:lstStyle>
            <a:lvl1pPr>
              <a:buFont typeface="Arial" pitchFamily="34" charset="0"/>
              <a:buChar char="•"/>
              <a:defRPr sz="2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>
              <a:buFont typeface="Arial" pitchFamily="34" charset="0"/>
              <a:buChar char="–"/>
              <a:defRPr sz="22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3pPr>
            <a:lvl4pPr>
              <a:defRPr sz="2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4pPr>
            <a:lvl5pPr>
              <a:defRPr sz="24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2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7F2A-6A6A-4775-9EDC-C4B4CBEBF4F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EB68-0467-4916-A1DE-D0C0D2F41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35747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004300" y="0"/>
            <a:ext cx="136525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732838" y="0"/>
            <a:ext cx="184150" cy="6877050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flipH="1">
            <a:off x="8702675" y="0"/>
            <a:ext cx="46038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8702675" cy="914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n w="19050">
                <a:noFill/>
                <a:prstDash val="solid"/>
              </a:ln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05563"/>
            <a:ext cx="4876800" cy="460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1" descr="AVID_logo-spo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46063" y="5910263"/>
            <a:ext cx="11525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 flipH="1">
            <a:off x="8891588" y="3175"/>
            <a:ext cx="46037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4288" y="914400"/>
            <a:ext cx="9180513" cy="76200"/>
          </a:xfrm>
          <a:prstGeom prst="rect">
            <a:avLst/>
          </a:prstGeom>
          <a:solidFill>
            <a:srgbClr val="FFB3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957263" y="1955800"/>
            <a:ext cx="6948487" cy="295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US" sz="3200" dirty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AVID’s mission is to close the achievement gap by preparing all studies for college readiness and success in a global society.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765117" y="121296"/>
            <a:ext cx="73085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eorgia" pitchFamily="18" charset="0"/>
              </a:rPr>
              <a:t>AVID’s</a:t>
            </a:r>
            <a:r>
              <a:rPr lang="en-US" sz="4800" baseline="0" dirty="0">
                <a:solidFill>
                  <a:schemeClr val="bg1"/>
                </a:solidFill>
                <a:latin typeface="Georgia" pitchFamily="18" charset="0"/>
              </a:rPr>
              <a:t> Mission Statement</a:t>
            </a:r>
            <a:endParaRPr lang="en-US" sz="4800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0076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Inf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9004300" y="0"/>
            <a:ext cx="136525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Rectangle 3"/>
          <p:cNvSpPr/>
          <p:nvPr userDrawn="1"/>
        </p:nvSpPr>
        <p:spPr>
          <a:xfrm>
            <a:off x="8732838" y="0"/>
            <a:ext cx="184150" cy="6877050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 flipH="1">
            <a:off x="8702675" y="0"/>
            <a:ext cx="46038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8702675" cy="914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n w="19050">
                <a:noFill/>
                <a:prstDash val="solid"/>
              </a:ln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0" y="6405563"/>
            <a:ext cx="4876800" cy="460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8" name="Picture 11" descr="AVID_logo-spot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46063" y="5910263"/>
            <a:ext cx="11525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 flipH="1">
            <a:off x="8891588" y="3175"/>
            <a:ext cx="46037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582" y="914400"/>
            <a:ext cx="9144000" cy="76200"/>
          </a:xfrm>
          <a:prstGeom prst="rect">
            <a:avLst/>
          </a:prstGeom>
          <a:solidFill>
            <a:srgbClr val="FFB3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3" name="Picture 12" descr="Picture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9321" y="4003410"/>
            <a:ext cx="4118632" cy="2220686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1129004" y="55981"/>
            <a:ext cx="62048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  <a:latin typeface="Georgia" pitchFamily="18" charset="0"/>
              </a:rPr>
              <a:t>Contact Information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1128714" y="1436689"/>
            <a:ext cx="4562960" cy="2566722"/>
          </a:xfrm>
        </p:spPr>
        <p:txBody>
          <a:bodyPr/>
          <a:lstStyle>
            <a:lvl1pPr>
              <a:buNone/>
              <a:defRPr sz="4000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enter contact information</a:t>
            </a:r>
          </a:p>
        </p:txBody>
      </p:sp>
    </p:spTree>
    <p:extLst>
      <p:ext uri="{BB962C8B-B14F-4D97-AF65-F5344CB8AC3E}">
        <p14:creationId xmlns:p14="http://schemas.microsoft.com/office/powerpoint/2010/main" val="2273781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7F2A-6A6A-4775-9EDC-C4B4CBEBF4F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EB68-0467-4916-A1DE-D0C0D2F41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975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7F2A-6A6A-4775-9EDC-C4B4CBEBF4F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EB68-0467-4916-A1DE-D0C0D2F41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034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7F2A-6A6A-4775-9EDC-C4B4CBEBF4F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EB68-0467-4916-A1DE-D0C0D2F41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091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7F2A-6A6A-4775-9EDC-C4B4CBEBF4F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EB68-0467-4916-A1DE-D0C0D2F41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51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7F2A-6A6A-4775-9EDC-C4B4CBEBF4F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EB68-0467-4916-A1DE-D0C0D2F41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096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7F2A-6A6A-4775-9EDC-C4B4CBEBF4F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EB68-0467-4916-A1DE-D0C0D2F41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608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D7F2A-6A6A-4775-9EDC-C4B4CBEBF4F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D4EB68-0467-4916-A1DE-D0C0D2F41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35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18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6D7F2A-6A6A-4775-9EDC-C4B4CBEBF4FA}" type="datetimeFigureOut">
              <a:rPr lang="en-US" smtClean="0"/>
              <a:t>11/4/2024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D4EB68-0467-4916-A1DE-D0C0D2F410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029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5" r:id="rId12"/>
    <p:sldLayoutId id="2147483826" r:id="rId13"/>
    <p:sldLayoutId id="2147483822" r:id="rId14"/>
    <p:sldLayoutId id="2147483830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732838" y="0"/>
            <a:ext cx="184150" cy="6877050"/>
          </a:xfrm>
          <a:prstGeom prst="rect">
            <a:avLst/>
          </a:prstGeom>
          <a:solidFill>
            <a:srgbClr val="FFB31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8702675" cy="9144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ln w="19050">
                <a:noFill/>
                <a:prstDash val="solid"/>
              </a:ln>
              <a:solidFill>
                <a:srgbClr val="FFFFFF"/>
              </a:solidFill>
              <a:latin typeface="Georgia"/>
              <a:cs typeface="Georgia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6405563"/>
            <a:ext cx="4876800" cy="4603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1" name="Picture 11" descr="AVID_logo-spot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46063" y="5910263"/>
            <a:ext cx="1152525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-14288" y="914400"/>
            <a:ext cx="9180513" cy="76200"/>
          </a:xfrm>
          <a:prstGeom prst="rect">
            <a:avLst/>
          </a:prstGeom>
          <a:solidFill>
            <a:srgbClr val="FFB31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16424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847045" y="6356350"/>
            <a:ext cx="8397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fld id="{1A52E982-9076-4FD5-B10F-D7B28E0C908A}" type="slidenum">
              <a:rPr lang="en-US" smtClean="0">
                <a:solidFill>
                  <a:schemeClr val="tx2">
                    <a:lumMod val="75000"/>
                  </a:schemeClr>
                </a:solidFill>
              </a:rPr>
              <a:pPr algn="ctr"/>
              <a:t>‹#›</a:t>
            </a:fld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004300" y="0"/>
            <a:ext cx="136525" cy="6858000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 flipH="1">
            <a:off x="8702675" y="0"/>
            <a:ext cx="46038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 flipH="1">
            <a:off x="8891588" y="3175"/>
            <a:ext cx="46037" cy="68580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39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7" r:id="rId1"/>
    <p:sldLayoutId id="2147483848" r:id="rId2"/>
    <p:sldLayoutId id="2147483849" r:id="rId3"/>
    <p:sldLayoutId id="2147483850" r:id="rId4"/>
    <p:sldLayoutId id="2147483851" r:id="rId5"/>
    <p:sldLayoutId id="2147483852" r:id="rId6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bg1"/>
          </a:solidFill>
          <a:latin typeface="Georgia"/>
          <a:ea typeface="MS PGothic" pitchFamily="34" charset="-128"/>
          <a:cs typeface="Georgia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MS PGothic" pitchFamily="34" charset="-128"/>
          <a:cs typeface="Georgia" pitchFamily="18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MS PGothic" pitchFamily="34" charset="-128"/>
          <a:cs typeface="Georgia" pitchFamily="18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MS PGothic" pitchFamily="34" charset="-128"/>
          <a:cs typeface="Georgia" pitchFamily="18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eorgia" charset="0"/>
          <a:ea typeface="MS PGothic" pitchFamily="34" charset="-128"/>
          <a:cs typeface="Georgia" pitchFamily="18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MS PGothic" pitchFamily="34" charset="-128"/>
          <a:cs typeface="MS PGothic" pitchFamily="34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MS PGothic" pitchFamily="34" charset="-128"/>
          <a:cs typeface="Lucida Grande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MS PGothic" pitchFamily="34" charset="-128"/>
          <a:cs typeface="Lucida Grande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MS PGothic" pitchFamily="34" charset="-128"/>
          <a:cs typeface="Lucida Grande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MS PGothic" pitchFamily="34" charset="-128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Wingdings" pitchFamily="2" charset="2"/>
        <a:buChar char="v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rtbendisd.com/domain/13438" TargetMode="Externa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What is AVID?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Background</a:t>
            </a:r>
          </a:p>
          <a:p>
            <a:r>
              <a:rPr lang="en-US" sz="2800" dirty="0"/>
              <a:t>Purpose and Goals</a:t>
            </a:r>
          </a:p>
        </p:txBody>
      </p:sp>
    </p:spTree>
    <p:extLst>
      <p:ext uri="{BB962C8B-B14F-4D97-AF65-F5344CB8AC3E}">
        <p14:creationId xmlns:p14="http://schemas.microsoft.com/office/powerpoint/2010/main" val="3056324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14400" y="1316038"/>
            <a:ext cx="7669763" cy="4804844"/>
          </a:xfrm>
        </p:spPr>
        <p:txBody>
          <a:bodyPr/>
          <a:lstStyle/>
          <a:p>
            <a:r>
              <a:rPr lang="en-US" dirty="0"/>
              <a:t>A quick fix and will not work without student determination, initiative, effort, and drive.</a:t>
            </a:r>
          </a:p>
          <a:p>
            <a:r>
              <a:rPr lang="en-US" dirty="0"/>
              <a:t>Mrs. Sanders is here to teach, model, and facilitate proven, effective strategies to help you succeed.</a:t>
            </a:r>
          </a:p>
          <a:p>
            <a:r>
              <a:rPr lang="en-US" dirty="0"/>
              <a:t>AVID does not guarantee you will become a straight A student, your level of effort will determine that.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95300" y="130174"/>
            <a:ext cx="7556500" cy="784225"/>
          </a:xfrm>
        </p:spPr>
        <p:txBody>
          <a:bodyPr/>
          <a:lstStyle/>
          <a:p>
            <a:pPr algn="ctr"/>
            <a:r>
              <a:rPr lang="en-US" dirty="0"/>
              <a:t>What AVID is not…</a:t>
            </a:r>
          </a:p>
        </p:txBody>
      </p:sp>
    </p:spTree>
    <p:extLst>
      <p:ext uri="{BB962C8B-B14F-4D97-AF65-F5344CB8AC3E}">
        <p14:creationId xmlns:p14="http://schemas.microsoft.com/office/powerpoint/2010/main" val="42696175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914400" y="1316038"/>
            <a:ext cx="6867525" cy="4655554"/>
          </a:xfrm>
        </p:spPr>
        <p:txBody>
          <a:bodyPr/>
          <a:lstStyle/>
          <a:p>
            <a:r>
              <a:rPr lang="en-US" sz="3600" dirty="0"/>
              <a:t>Taking AVID will instill the necessary skills to be successful at any type of college. </a:t>
            </a:r>
          </a:p>
          <a:p>
            <a:r>
              <a:rPr lang="en-US" sz="3600" dirty="0"/>
              <a:t>Success looks different for each student.</a:t>
            </a:r>
          </a:p>
          <a:p>
            <a:r>
              <a:rPr lang="en-US" sz="3600" dirty="0"/>
              <a:t>It takes drive and determination to achieve student success.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algn="ctr"/>
            <a:r>
              <a:rPr lang="en-US" dirty="0"/>
              <a:t>Benefits of AVID</a:t>
            </a:r>
          </a:p>
        </p:txBody>
      </p:sp>
    </p:spTree>
    <p:extLst>
      <p:ext uri="{BB962C8B-B14F-4D97-AF65-F5344CB8AC3E}">
        <p14:creationId xmlns:p14="http://schemas.microsoft.com/office/powerpoint/2010/main" val="22572854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143000" y="35764"/>
            <a:ext cx="6858000" cy="2387600"/>
          </a:xfrm>
        </p:spPr>
        <p:txBody>
          <a:bodyPr>
            <a:normAutofit/>
          </a:bodyPr>
          <a:lstStyle/>
          <a:p>
            <a:r>
              <a:rPr lang="en-US" sz="7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AVID at FCMS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6987" y="3489650"/>
            <a:ext cx="5470026" cy="30105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511098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84303" y="1106488"/>
            <a:ext cx="8178492" cy="5954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/>
              <a:t>How has AVID helped your student?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/>
              <a:t>Parent Testimony</a:t>
            </a:r>
          </a:p>
        </p:txBody>
      </p:sp>
      <p:sp>
        <p:nvSpPr>
          <p:cNvPr id="2" name="TextBox 1"/>
          <p:cNvSpPr txBox="1"/>
          <p:nvPr/>
        </p:nvSpPr>
        <p:spPr>
          <a:xfrm rot="21045386">
            <a:off x="285265" y="1820285"/>
            <a:ext cx="2724737" cy="147732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Avid has helped my student to be more organized.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76702" y="1701948"/>
            <a:ext cx="3464197" cy="11079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He’s more mature and he can handle his priorities.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60412">
            <a:off x="5780423" y="5400624"/>
            <a:ext cx="2759085" cy="1107996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My Student has enjoyed the class.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1122539">
            <a:off x="4189965" y="3278321"/>
            <a:ext cx="4079557" cy="163121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AVID has been a great experience for my son, teaching him better study and homework habits and holding him accountable for writing assignments down in his agenda.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14311" y="5400624"/>
            <a:ext cx="5119689" cy="40011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His grades are up, his confidence is boosted… </a:t>
            </a:r>
          </a:p>
        </p:txBody>
      </p:sp>
      <p:sp>
        <p:nvSpPr>
          <p:cNvPr id="9" name="TextBox 8"/>
          <p:cNvSpPr txBox="1"/>
          <p:nvPr/>
        </p:nvSpPr>
        <p:spPr>
          <a:xfrm rot="258194">
            <a:off x="685800" y="3808124"/>
            <a:ext cx="2876550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AVID is helping him develop the skills and habits he needs to be a successful student.</a:t>
            </a:r>
          </a:p>
        </p:txBody>
      </p:sp>
    </p:spTree>
    <p:extLst>
      <p:ext uri="{BB962C8B-B14F-4D97-AF65-F5344CB8AC3E}">
        <p14:creationId xmlns:p14="http://schemas.microsoft.com/office/powerpoint/2010/main" val="7566452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184303" y="1106488"/>
            <a:ext cx="8178492" cy="5954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800" b="1" dirty="0"/>
              <a:t>How has AVID helped you?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/>
              <a:t>Student Testimony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85265" y="1635620"/>
            <a:ext cx="2724737" cy="184665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It has helped keep me organized. My binder doesn’t look like it exploded.</a:t>
            </a:r>
          </a:p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976702" y="1701948"/>
            <a:ext cx="3464197" cy="738664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 actually use my planner.</a:t>
            </a:r>
            <a:r>
              <a:rPr lang="en-US" dirty="0"/>
              <a:t> </a:t>
            </a: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 rot="560412">
            <a:off x="5438205" y="4825757"/>
            <a:ext cx="2759085" cy="1477328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 like AVID and can’t wait to take it again next year.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21122539">
            <a:off x="4189966" y="3172191"/>
            <a:ext cx="4079557" cy="707886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/>
              <a:t>I like tutorial days! Getting help from peers is the best!</a:t>
            </a:r>
          </a:p>
        </p:txBody>
      </p:sp>
      <p:sp>
        <p:nvSpPr>
          <p:cNvPr id="9" name="TextBox 8"/>
          <p:cNvSpPr txBox="1"/>
          <p:nvPr/>
        </p:nvSpPr>
        <p:spPr>
          <a:xfrm rot="258194">
            <a:off x="1211300" y="4257862"/>
            <a:ext cx="2876550" cy="120032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It helped teach me how to take good notes.</a:t>
            </a:r>
          </a:p>
        </p:txBody>
      </p:sp>
    </p:spTree>
    <p:extLst>
      <p:ext uri="{BB962C8B-B14F-4D97-AF65-F5344CB8AC3E}">
        <p14:creationId xmlns:p14="http://schemas.microsoft.com/office/powerpoint/2010/main" val="24820924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4946" y="1097425"/>
            <a:ext cx="5287595" cy="280076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Problem Solving</a:t>
            </a:r>
          </a:p>
          <a:p>
            <a:pPr algn="ctr"/>
            <a:r>
              <a:rPr lang="en-US" sz="4400" dirty="0">
                <a:solidFill>
                  <a:srgbClr val="002060"/>
                </a:solidFill>
              </a:rPr>
              <a:t>Critical Thinking</a:t>
            </a:r>
          </a:p>
          <a:p>
            <a:pPr algn="ctr"/>
            <a:r>
              <a:rPr lang="en-US" sz="4400" dirty="0">
                <a:solidFill>
                  <a:srgbClr val="002060"/>
                </a:solidFill>
              </a:rPr>
              <a:t>Interpersonal Skills</a:t>
            </a:r>
          </a:p>
          <a:p>
            <a:pPr algn="ctr"/>
            <a:r>
              <a:rPr lang="en-US" sz="4400" dirty="0">
                <a:solidFill>
                  <a:srgbClr val="002060"/>
                </a:solidFill>
              </a:rPr>
              <a:t>Communication Skills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95300" y="130175"/>
            <a:ext cx="7556500" cy="967250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AVID at FCMS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38350" y="4202977"/>
            <a:ext cx="6513583" cy="212365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</a:rPr>
              <a:t>Please visit our campus website for more information and to apply.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59552" y="1603357"/>
            <a:ext cx="3120397" cy="138499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Please contact  Dawne Sanders with any questions.</a:t>
            </a:r>
          </a:p>
        </p:txBody>
      </p:sp>
    </p:spTree>
    <p:extLst>
      <p:ext uri="{BB962C8B-B14F-4D97-AF65-F5344CB8AC3E}">
        <p14:creationId xmlns:p14="http://schemas.microsoft.com/office/powerpoint/2010/main" val="238737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28600" y="2191109"/>
            <a:ext cx="8305800" cy="34074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dirty="0"/>
              <a:t>To apply please visit:</a:t>
            </a:r>
          </a:p>
          <a:p>
            <a:pPr marL="0" indent="0" algn="ctr">
              <a:buNone/>
            </a:pPr>
            <a:r>
              <a:rPr lang="en-US" sz="2800" dirty="0">
                <a:hlinkClick r:id="rId2"/>
              </a:rPr>
              <a:t>FCMS AVID application link</a:t>
            </a:r>
            <a:r>
              <a:rPr lang="en-US" sz="2800" dirty="0"/>
              <a:t> </a:t>
            </a:r>
          </a:p>
          <a:p>
            <a:pPr marL="0" indent="0" algn="ctr">
              <a:buNone/>
            </a:pPr>
            <a:r>
              <a:rPr lang="en-US" sz="4400" dirty="0"/>
              <a:t>Email:</a:t>
            </a:r>
          </a:p>
          <a:p>
            <a:pPr marL="0" indent="0" algn="ctr">
              <a:buNone/>
            </a:pPr>
            <a:r>
              <a:rPr lang="en-US" sz="4400" dirty="0"/>
              <a:t>Christopher.Pryor@fortbendisd.gov </a:t>
            </a:r>
          </a:p>
          <a:p>
            <a:pPr algn="ctr"/>
            <a:endParaRPr lang="en-US" sz="3600" dirty="0"/>
          </a:p>
          <a:p>
            <a:pPr marL="0" indent="0" algn="ctr">
              <a:buNone/>
            </a:pP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/>
              <a:t>Applications</a:t>
            </a:r>
          </a:p>
        </p:txBody>
      </p:sp>
    </p:spTree>
    <p:extLst>
      <p:ext uri="{BB962C8B-B14F-4D97-AF65-F5344CB8AC3E}">
        <p14:creationId xmlns:p14="http://schemas.microsoft.com/office/powerpoint/2010/main" val="129401494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95300" y="187198"/>
            <a:ext cx="7556500" cy="57943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AVID Site Team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quarter" idx="10"/>
          </p:nvPr>
        </p:nvSpPr>
        <p:spPr>
          <a:xfrm>
            <a:off x="114300" y="1094014"/>
            <a:ext cx="8523514" cy="4898572"/>
          </a:xfrm>
        </p:spPr>
        <p:txBody>
          <a:bodyPr>
            <a:noAutofit/>
          </a:bodyPr>
          <a:lstStyle/>
          <a:p>
            <a:r>
              <a:rPr lang="en-US" sz="4400" b="1"/>
              <a:t>Admin</a:t>
            </a:r>
            <a:r>
              <a:rPr lang="en-US" sz="4400"/>
              <a:t> – Melody </a:t>
            </a:r>
            <a:r>
              <a:rPr lang="en-US" sz="4400" dirty="0"/>
              <a:t>Lucas</a:t>
            </a:r>
          </a:p>
          <a:p>
            <a:pPr marL="0" indent="0">
              <a:buNone/>
            </a:pPr>
            <a:endParaRPr lang="en-US" sz="4400" dirty="0"/>
          </a:p>
          <a:p>
            <a:r>
              <a:rPr lang="en-US" sz="4400" b="1" dirty="0"/>
              <a:t>Counselor</a:t>
            </a:r>
            <a:r>
              <a:rPr lang="en-US" sz="4400" dirty="0"/>
              <a:t> – Dawne Sanders</a:t>
            </a:r>
          </a:p>
          <a:p>
            <a:pPr marL="0" indent="0">
              <a:buNone/>
            </a:pPr>
            <a:endParaRPr lang="en-US" sz="4400" dirty="0"/>
          </a:p>
          <a:p>
            <a:r>
              <a:rPr lang="en-US" sz="4400" b="1" dirty="0"/>
              <a:t>Site Coordinator </a:t>
            </a:r>
            <a:r>
              <a:rPr lang="en-US" sz="4400" dirty="0"/>
              <a:t>– Chris Pryor (7/8 grade elective teacher)</a:t>
            </a:r>
          </a:p>
        </p:txBody>
      </p:sp>
    </p:spTree>
    <p:extLst>
      <p:ext uri="{BB962C8B-B14F-4D97-AF65-F5344CB8AC3E}">
        <p14:creationId xmlns:p14="http://schemas.microsoft.com/office/powerpoint/2010/main" val="28781297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495300" y="1259697"/>
            <a:ext cx="7838380" cy="4605526"/>
          </a:xfrm>
        </p:spPr>
        <p:txBody>
          <a:bodyPr>
            <a:normAutofit/>
          </a:bodyPr>
          <a:lstStyle/>
          <a:p>
            <a:pPr marL="457200" lvl="1" indent="-457200">
              <a:spcBef>
                <a:spcPts val="0"/>
              </a:spcBef>
              <a:spcAft>
                <a:spcPts val="600"/>
              </a:spcAft>
              <a:buClr>
                <a:srgbClr val="FFB312"/>
              </a:buClr>
              <a:buSzPct val="100000"/>
              <a:buFont typeface="Wingdings" charset="2"/>
              <a:buChar char="§"/>
              <a:tabLst>
                <a:tab pos="463550" algn="l"/>
              </a:tabLst>
              <a:defRPr/>
            </a:pPr>
            <a:r>
              <a:rPr lang="en-US" sz="4400" dirty="0">
                <a:cs typeface="Arial" panose="020B0604020202020204" pitchFamily="34" charset="0"/>
              </a:rPr>
              <a:t>A </a:t>
            </a:r>
            <a:r>
              <a:rPr lang="en-US" sz="4400" b="1" dirty="0">
                <a:cs typeface="Arial" panose="020B0604020202020204" pitchFamily="34" charset="0"/>
              </a:rPr>
              <a:t>college </a:t>
            </a:r>
            <a:r>
              <a:rPr lang="en-US" sz="4400" dirty="0">
                <a:cs typeface="Arial" panose="020B0604020202020204" pitchFamily="34" charset="0"/>
              </a:rPr>
              <a:t>and</a:t>
            </a:r>
            <a:r>
              <a:rPr lang="en-US" sz="4400" b="1" dirty="0">
                <a:cs typeface="Arial" panose="020B0604020202020204" pitchFamily="34" charset="0"/>
              </a:rPr>
              <a:t> career readiness program</a:t>
            </a:r>
            <a:r>
              <a:rPr lang="en-US" sz="4400" dirty="0">
                <a:cs typeface="Arial" panose="020B0604020202020204" pitchFamily="34" charset="0"/>
              </a:rPr>
              <a:t> </a:t>
            </a:r>
          </a:p>
          <a:p>
            <a:pPr marL="457200" lvl="1" indent="-457200">
              <a:spcBef>
                <a:spcPts val="0"/>
              </a:spcBef>
              <a:spcAft>
                <a:spcPts val="600"/>
              </a:spcAft>
              <a:buClr>
                <a:srgbClr val="FFB312"/>
              </a:buClr>
              <a:buSzPct val="100000"/>
              <a:buFont typeface="Wingdings" charset="2"/>
              <a:buChar char="§"/>
              <a:tabLst>
                <a:tab pos="463550" algn="l"/>
              </a:tabLst>
              <a:defRPr/>
            </a:pPr>
            <a:r>
              <a:rPr lang="en-US" sz="4400" dirty="0">
                <a:cs typeface="Arial" panose="020B0604020202020204" pitchFamily="34" charset="0"/>
              </a:rPr>
              <a:t>A </a:t>
            </a:r>
            <a:r>
              <a:rPr lang="en-US" sz="4400" b="1" dirty="0">
                <a:cs typeface="Arial" panose="020B0604020202020204" pitchFamily="34" charset="0"/>
              </a:rPr>
              <a:t>direct support system </a:t>
            </a:r>
            <a:r>
              <a:rPr lang="en-US" sz="4400" dirty="0">
                <a:cs typeface="Arial" panose="020B0604020202020204" pitchFamily="34" charset="0"/>
              </a:rPr>
              <a:t>for students who have a desire to be academically </a:t>
            </a:r>
            <a:r>
              <a:rPr lang="en-US" sz="4400" b="1" dirty="0">
                <a:cs typeface="Arial" panose="020B0604020202020204" pitchFamily="34" charset="0"/>
              </a:rPr>
              <a:t>successful</a:t>
            </a:r>
            <a:r>
              <a:rPr lang="en-US" sz="4400" dirty="0">
                <a:cs typeface="Arial" panose="020B0604020202020204" pitchFamily="34" charset="0"/>
              </a:rPr>
              <a:t>.</a:t>
            </a:r>
          </a:p>
          <a:p>
            <a:pPr marL="457200" lvl="1" indent="-457200">
              <a:spcBef>
                <a:spcPts val="0"/>
              </a:spcBef>
              <a:spcAft>
                <a:spcPts val="600"/>
              </a:spcAft>
              <a:buClr>
                <a:srgbClr val="FFB312"/>
              </a:buClr>
              <a:buSzPct val="100000"/>
              <a:buFont typeface="Wingdings" charset="2"/>
              <a:buChar char="§"/>
              <a:tabLst>
                <a:tab pos="463550" algn="l"/>
              </a:tabLst>
              <a:defRPr/>
            </a:pPr>
            <a:r>
              <a:rPr lang="en-US" sz="4400" dirty="0">
                <a:cs typeface="Arial" panose="020B0604020202020204" pitchFamily="34" charset="0"/>
              </a:rPr>
              <a:t>Provides </a:t>
            </a:r>
            <a:r>
              <a:rPr lang="en-US" sz="4400" b="1" dirty="0">
                <a:cs typeface="Arial" panose="020B0604020202020204" pitchFamily="34" charset="0"/>
              </a:rPr>
              <a:t>tools</a:t>
            </a:r>
            <a:r>
              <a:rPr lang="en-US" sz="4400" dirty="0">
                <a:cs typeface="Arial" panose="020B0604020202020204" pitchFamily="34" charset="0"/>
              </a:rPr>
              <a:t> that will help students </a:t>
            </a:r>
            <a:r>
              <a:rPr lang="en-US" sz="4400" b="1" dirty="0">
                <a:cs typeface="Arial" panose="020B0604020202020204" pitchFamily="34" charset="0"/>
              </a:rPr>
              <a:t>OWN</a:t>
            </a:r>
            <a:r>
              <a:rPr lang="en-US" sz="4400" dirty="0">
                <a:cs typeface="Arial" panose="020B0604020202020204" pitchFamily="34" charset="0"/>
              </a:rPr>
              <a:t> their learning.</a:t>
            </a:r>
          </a:p>
          <a:p>
            <a:pPr marL="319088" lvl="1" indent="-319088">
              <a:spcBef>
                <a:spcPts val="0"/>
              </a:spcBef>
              <a:buClr>
                <a:srgbClr val="FFB312"/>
              </a:buClr>
              <a:buSzPct val="100000"/>
              <a:buFont typeface="Wingdings" charset="2"/>
              <a:buChar char="§"/>
              <a:tabLst>
                <a:tab pos="571500" algn="l"/>
              </a:tabLst>
              <a:defRPr/>
            </a:pPr>
            <a:endParaRPr lang="en-US" sz="1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95300" y="130175"/>
            <a:ext cx="7556500" cy="771162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What is AVID?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8967" y="3206531"/>
            <a:ext cx="7749166" cy="2277018"/>
          </a:xfrm>
          <a:prstGeom prst="rect">
            <a:avLst/>
          </a:prstGeom>
          <a:solidFill>
            <a:srgbClr val="FFB31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95300" y="247741"/>
            <a:ext cx="7556500" cy="57943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The AVID mission</a:t>
            </a: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77850" y="3284429"/>
            <a:ext cx="7391400" cy="2121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000" dirty="0">
                <a:latin typeface="+mn-lt"/>
              </a:rPr>
              <a:t> </a:t>
            </a:r>
            <a:r>
              <a:rPr lang="en-US" sz="3200" dirty="0">
                <a:solidFill>
                  <a:schemeClr val="tx2"/>
                </a:solidFill>
                <a:cs typeface="Arial" panose="020B0604020202020204" pitchFamily="34" charset="0"/>
              </a:rPr>
              <a:t>AVID's mission is to close the achievement gap by preparing all students for college readiness and success in a global society.</a:t>
            </a:r>
            <a:endParaRPr lang="en-US" sz="4000" dirty="0">
              <a:solidFill>
                <a:schemeClr val="tx2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54400" y="1099389"/>
            <a:ext cx="45148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</a:rPr>
              <a:t>A</a:t>
            </a:r>
            <a:r>
              <a:rPr lang="en-US" sz="2800" dirty="0">
                <a:solidFill>
                  <a:srgbClr val="002060"/>
                </a:solidFill>
              </a:rPr>
              <a:t>dvancement </a:t>
            </a:r>
          </a:p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</a:rPr>
              <a:t>V</a:t>
            </a:r>
            <a:r>
              <a:rPr lang="en-US" sz="2800" dirty="0">
                <a:solidFill>
                  <a:srgbClr val="002060"/>
                </a:solidFill>
              </a:rPr>
              <a:t>ia </a:t>
            </a:r>
          </a:p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</a:rPr>
              <a:t> I</a:t>
            </a:r>
            <a:r>
              <a:rPr lang="en-US" sz="2800" dirty="0">
                <a:solidFill>
                  <a:srgbClr val="002060"/>
                </a:solidFill>
              </a:rPr>
              <a:t>ndividual </a:t>
            </a:r>
          </a:p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</a:rPr>
              <a:t>D</a:t>
            </a:r>
            <a:r>
              <a:rPr lang="en-US" sz="2800" dirty="0">
                <a:solidFill>
                  <a:srgbClr val="002060"/>
                </a:solidFill>
              </a:rPr>
              <a:t>etermination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4294967295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9297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241541" y="1242204"/>
            <a:ext cx="8143334" cy="4830792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100000"/>
              <a:buNone/>
              <a:defRPr/>
            </a:pPr>
            <a:r>
              <a:rPr lang="en-US" sz="4800" b="1" dirty="0">
                <a:cs typeface="Arial" panose="020B0604020202020204" pitchFamily="34" charset="0"/>
              </a:rPr>
              <a:t>Has academic potential</a:t>
            </a:r>
          </a:p>
          <a:p>
            <a:pPr marL="344488" lvl="1" indent="-344488">
              <a:spcBef>
                <a:spcPts val="0"/>
              </a:spcBef>
              <a:spcAft>
                <a:spcPts val="600"/>
              </a:spcAft>
              <a:buClr>
                <a:srgbClr val="FFB312"/>
              </a:buClr>
              <a:buSzPct val="60000"/>
              <a:buFont typeface="Wingdings" pitchFamily="2" charset="2"/>
              <a:buChar char=""/>
              <a:tabLst>
                <a:tab pos="344488" algn="l"/>
              </a:tabLst>
              <a:defRPr/>
            </a:pPr>
            <a:r>
              <a:rPr lang="en-US" sz="4800" dirty="0">
                <a:cs typeface="Arial" panose="020B0604020202020204" pitchFamily="34" charset="0"/>
              </a:rPr>
              <a:t>Average to high test scores</a:t>
            </a:r>
          </a:p>
          <a:p>
            <a:pPr marL="344488" lvl="1" indent="-344488">
              <a:spcBef>
                <a:spcPts val="0"/>
              </a:spcBef>
              <a:spcAft>
                <a:spcPts val="600"/>
              </a:spcAft>
              <a:buClr>
                <a:srgbClr val="FFB312"/>
              </a:buClr>
              <a:buSzPct val="60000"/>
              <a:buFont typeface="Wingdings" pitchFamily="2" charset="2"/>
              <a:buChar char=""/>
              <a:tabLst>
                <a:tab pos="569913" algn="l"/>
              </a:tabLst>
              <a:defRPr/>
            </a:pPr>
            <a:r>
              <a:rPr lang="en-US" sz="4800" dirty="0">
                <a:cs typeface="Arial" panose="020B0604020202020204" pitchFamily="34" charset="0"/>
              </a:rPr>
              <a:t>2.0 – 3.5 GPA</a:t>
            </a:r>
          </a:p>
          <a:p>
            <a:pPr marL="687388" lvl="2" indent="-344488">
              <a:spcBef>
                <a:spcPts val="0"/>
              </a:spcBef>
              <a:spcAft>
                <a:spcPts val="600"/>
              </a:spcAft>
              <a:buClr>
                <a:srgbClr val="FFB312"/>
              </a:buClr>
              <a:buSzPct val="60000"/>
              <a:buFont typeface="Wingdings" pitchFamily="2" charset="2"/>
              <a:buChar char=""/>
              <a:tabLst>
                <a:tab pos="569913" algn="l"/>
              </a:tabLst>
              <a:defRPr/>
            </a:pPr>
            <a:r>
              <a:rPr lang="en-US" sz="4500" dirty="0">
                <a:cs typeface="Arial" panose="020B0604020202020204" pitchFamily="34" charset="0"/>
              </a:rPr>
              <a:t>C-/B average students</a:t>
            </a:r>
          </a:p>
          <a:p>
            <a:pPr marL="344488" lvl="1" indent="-344488">
              <a:spcBef>
                <a:spcPts val="0"/>
              </a:spcBef>
              <a:spcAft>
                <a:spcPts val="600"/>
              </a:spcAft>
              <a:buClr>
                <a:srgbClr val="FFB312"/>
              </a:buClr>
              <a:buSzPct val="60000"/>
              <a:buFont typeface="Wingdings" pitchFamily="2" charset="2"/>
              <a:buChar char=""/>
              <a:tabLst>
                <a:tab pos="569913" algn="l"/>
              </a:tabLst>
              <a:defRPr/>
            </a:pPr>
            <a:r>
              <a:rPr lang="en-US" sz="4800" b="1" dirty="0">
                <a:cs typeface="Arial" panose="020B0604020202020204" pitchFamily="34" charset="0"/>
              </a:rPr>
              <a:t>Middle of the road</a:t>
            </a:r>
          </a:p>
          <a:p>
            <a:pPr marL="344488" lvl="1" indent="-344488">
              <a:spcBef>
                <a:spcPts val="0"/>
              </a:spcBef>
              <a:spcAft>
                <a:spcPts val="600"/>
              </a:spcAft>
              <a:buClr>
                <a:srgbClr val="FFB312"/>
              </a:buClr>
              <a:buSzPct val="60000"/>
              <a:buFont typeface="Wingdings" pitchFamily="2" charset="2"/>
              <a:buChar char=""/>
              <a:tabLst>
                <a:tab pos="569913" algn="l"/>
              </a:tabLst>
              <a:defRPr/>
            </a:pPr>
            <a:r>
              <a:rPr lang="en-US" sz="4800" dirty="0">
                <a:cs typeface="Arial" panose="020B0604020202020204" pitchFamily="34" charset="0"/>
              </a:rPr>
              <a:t>College potential with </a:t>
            </a:r>
            <a:r>
              <a:rPr lang="en-US" sz="4800" b="1" dirty="0">
                <a:cs typeface="Arial" panose="020B0604020202020204" pitchFamily="34" charset="0"/>
              </a:rPr>
              <a:t>support</a:t>
            </a:r>
          </a:p>
          <a:p>
            <a:pPr marL="344488" lvl="1" indent="-344488">
              <a:spcBef>
                <a:spcPts val="0"/>
              </a:spcBef>
              <a:spcAft>
                <a:spcPts val="600"/>
              </a:spcAft>
              <a:buClr>
                <a:srgbClr val="FFB312"/>
              </a:buClr>
              <a:buSzPct val="60000"/>
              <a:buFont typeface="Wingdings" pitchFamily="2" charset="2"/>
              <a:buChar char=""/>
              <a:tabLst>
                <a:tab pos="569913" algn="l"/>
              </a:tabLst>
              <a:defRPr/>
            </a:pPr>
            <a:r>
              <a:rPr lang="en-US" sz="4800" b="1" dirty="0">
                <a:cs typeface="Arial" panose="020B0604020202020204" pitchFamily="34" charset="0"/>
              </a:rPr>
              <a:t>Desire and determination</a:t>
            </a:r>
          </a:p>
          <a:p>
            <a:pPr marL="344488" lvl="1" indent="-344488">
              <a:spcBef>
                <a:spcPts val="0"/>
              </a:spcBef>
              <a:spcAft>
                <a:spcPts val="600"/>
              </a:spcAft>
              <a:buClr>
                <a:srgbClr val="FFB312"/>
              </a:buClr>
              <a:buSzPct val="60000"/>
              <a:buFont typeface="Wingdings" pitchFamily="2" charset="2"/>
              <a:buChar char=""/>
              <a:tabLst>
                <a:tab pos="569913" algn="l"/>
              </a:tabLst>
              <a:defRPr/>
            </a:pPr>
            <a:r>
              <a:rPr lang="en-US" sz="4800" dirty="0">
                <a:cs typeface="Arial" panose="020B0604020202020204" pitchFamily="34" charset="0"/>
              </a:rPr>
              <a:t>Highly </a:t>
            </a:r>
            <a:r>
              <a:rPr lang="en-US" sz="4800" b="1" dirty="0">
                <a:cs typeface="Arial" panose="020B0604020202020204" pitchFamily="34" charset="0"/>
              </a:rPr>
              <a:t>Motivated</a:t>
            </a:r>
            <a:r>
              <a:rPr lang="en-US" sz="4800" dirty="0">
                <a:cs typeface="Arial" panose="020B0604020202020204" pitchFamily="34" charset="0"/>
              </a:rPr>
              <a:t>, just needs </a:t>
            </a:r>
            <a:r>
              <a:rPr lang="en-US" sz="4800" b="1" dirty="0">
                <a:cs typeface="Arial" panose="020B0604020202020204" pitchFamily="34" charset="0"/>
              </a:rPr>
              <a:t>tools</a:t>
            </a:r>
            <a:r>
              <a:rPr lang="en-US" sz="4800" dirty="0">
                <a:cs typeface="Arial" panose="020B0604020202020204" pitchFamily="34" charset="0"/>
              </a:rPr>
              <a:t> to </a:t>
            </a:r>
            <a:r>
              <a:rPr lang="en-US" sz="4800" b="1" dirty="0">
                <a:cs typeface="Arial" panose="020B0604020202020204" pitchFamily="34" charset="0"/>
              </a:rPr>
              <a:t>support</a:t>
            </a:r>
            <a:r>
              <a:rPr lang="en-US" sz="4800" dirty="0">
                <a:cs typeface="Arial" panose="020B0604020202020204" pitchFamily="34" charset="0"/>
              </a:rPr>
              <a:t> them academically </a:t>
            </a:r>
          </a:p>
          <a:p>
            <a:pPr marL="457200" indent="0">
              <a:buNone/>
              <a:defRPr/>
            </a:pPr>
            <a:endParaRPr lang="en-US" sz="1900" b="1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95299" y="237756"/>
            <a:ext cx="8106399" cy="57943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>
                <a:cs typeface="Arial" panose="020B0604020202020204" pitchFamily="34" charset="0"/>
              </a:rPr>
              <a:t>The AVID elective student profile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317240" y="1316038"/>
            <a:ext cx="8154955" cy="4655554"/>
          </a:xfrm>
        </p:spPr>
        <p:txBody>
          <a:bodyPr/>
          <a:lstStyle/>
          <a:p>
            <a:r>
              <a:rPr lang="en-US" sz="4000" dirty="0"/>
              <a:t>AVID students are enrolled in at least </a:t>
            </a:r>
            <a:r>
              <a:rPr lang="en-US" sz="4000" b="1" dirty="0"/>
              <a:t>ONE</a:t>
            </a:r>
            <a:r>
              <a:rPr lang="en-US" sz="4000" dirty="0"/>
              <a:t> Pre-AP class, of </a:t>
            </a:r>
            <a:r>
              <a:rPr lang="en-US" sz="4000" b="1" dirty="0"/>
              <a:t>THEIR</a:t>
            </a:r>
            <a:r>
              <a:rPr lang="en-US" sz="4000" dirty="0"/>
              <a:t> choice.</a:t>
            </a:r>
          </a:p>
          <a:p>
            <a:pPr lvl="1"/>
            <a:r>
              <a:rPr lang="en-US" sz="4000" dirty="0"/>
              <a:t>Math, Science, History, ELA</a:t>
            </a:r>
          </a:p>
          <a:p>
            <a:pPr lvl="1"/>
            <a:r>
              <a:rPr lang="en-US" sz="4000" dirty="0"/>
              <a:t>Consider strengths when deciding </a:t>
            </a:r>
          </a:p>
          <a:p>
            <a:r>
              <a:rPr lang="en-US" sz="4000" dirty="0"/>
              <a:t>To </a:t>
            </a:r>
            <a:r>
              <a:rPr lang="en-US" sz="4000" b="1" dirty="0"/>
              <a:t>push</a:t>
            </a:r>
            <a:r>
              <a:rPr lang="en-US" sz="4000" dirty="0"/>
              <a:t> the student</a:t>
            </a:r>
          </a:p>
          <a:p>
            <a:r>
              <a:rPr lang="en-US" sz="4000" dirty="0"/>
              <a:t>To show them that they are </a:t>
            </a:r>
            <a:r>
              <a:rPr lang="en-US" sz="4000" b="1" dirty="0"/>
              <a:t>capable</a:t>
            </a:r>
          </a:p>
          <a:p>
            <a:pPr marL="0" indent="0">
              <a:buNone/>
            </a:pPr>
            <a:endParaRPr lang="en-US" sz="3600" dirty="0"/>
          </a:p>
          <a:p>
            <a:endParaRPr lang="en-US" sz="3600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95300" y="130175"/>
            <a:ext cx="7556500" cy="57943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Pre-AP Classes</a:t>
            </a:r>
          </a:p>
        </p:txBody>
      </p:sp>
    </p:spTree>
    <p:extLst>
      <p:ext uri="{BB962C8B-B14F-4D97-AF65-F5344CB8AC3E}">
        <p14:creationId xmlns:p14="http://schemas.microsoft.com/office/powerpoint/2010/main" val="635307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dirty="0">
                <a:latin typeface="Arial" panose="020B0604020202020204" pitchFamily="34" charset="0"/>
                <a:cs typeface="Arial" panose="020B0604020202020204" pitchFamily="34" charset="0"/>
              </a:rPr>
              <a:t>What do we learn in the AVID elective?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Curriculum </a:t>
            </a:r>
          </a:p>
          <a:p>
            <a:r>
              <a:rPr lang="en-US" sz="2800" dirty="0"/>
              <a:t>Structure of the class </a:t>
            </a:r>
          </a:p>
        </p:txBody>
      </p:sp>
    </p:spTree>
    <p:extLst>
      <p:ext uri="{BB962C8B-B14F-4D97-AF65-F5344CB8AC3E}">
        <p14:creationId xmlns:p14="http://schemas.microsoft.com/office/powerpoint/2010/main" val="2055663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0"/>
          </p:nvPr>
        </p:nvSpPr>
        <p:spPr>
          <a:xfrm>
            <a:off x="1324948" y="2103586"/>
            <a:ext cx="7389844" cy="4371860"/>
          </a:xfrm>
        </p:spPr>
        <p:txBody>
          <a:bodyPr>
            <a:normAutofit fontScale="92500"/>
          </a:bodyPr>
          <a:lstStyle/>
          <a:p>
            <a:r>
              <a:rPr lang="en-US" sz="2900" dirty="0"/>
              <a:t>Focused Note-Taking strategies</a:t>
            </a:r>
          </a:p>
          <a:p>
            <a:r>
              <a:rPr lang="en-US" sz="2900" dirty="0"/>
              <a:t>Collaboration and Communication skills</a:t>
            </a:r>
          </a:p>
          <a:p>
            <a:r>
              <a:rPr lang="en-US" sz="2900" dirty="0"/>
              <a:t>Problem Solving skills </a:t>
            </a:r>
          </a:p>
          <a:p>
            <a:r>
              <a:rPr lang="en-US" sz="2900" dirty="0"/>
              <a:t>Maximize critical thinking abilities/opportunities</a:t>
            </a:r>
          </a:p>
          <a:p>
            <a:r>
              <a:rPr lang="en-US" sz="2900" dirty="0"/>
              <a:t>Attain/improve organizational skills</a:t>
            </a:r>
          </a:p>
          <a:p>
            <a:r>
              <a:rPr lang="en-US" sz="2900" dirty="0"/>
              <a:t>Inquiry</a:t>
            </a:r>
          </a:p>
          <a:p>
            <a:r>
              <a:rPr lang="en-US" sz="2900" dirty="0"/>
              <a:t>Relational Capacity</a:t>
            </a:r>
          </a:p>
          <a:p>
            <a:r>
              <a:rPr lang="en-US" sz="2900" dirty="0"/>
              <a:t>Helps students develop confidence</a:t>
            </a:r>
          </a:p>
          <a:p>
            <a:r>
              <a:rPr lang="en-US" sz="2900" dirty="0"/>
              <a:t>Ownership of learning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775218" y="279465"/>
            <a:ext cx="7556500" cy="579438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dirty="0"/>
              <a:t>The AVID Curriculum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6221" y="1026367"/>
            <a:ext cx="86485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Strategies for Success that Support Student Determination:</a:t>
            </a:r>
          </a:p>
        </p:txBody>
      </p:sp>
    </p:spTree>
    <p:extLst>
      <p:ext uri="{BB962C8B-B14F-4D97-AF65-F5344CB8AC3E}">
        <p14:creationId xmlns:p14="http://schemas.microsoft.com/office/powerpoint/2010/main" val="33963179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241897" y="130175"/>
            <a:ext cx="8405726" cy="579438"/>
          </a:xfrm>
        </p:spPr>
        <p:txBody>
          <a:bodyPr/>
          <a:lstStyle/>
          <a:p>
            <a:r>
              <a:rPr lang="en-US" dirty="0"/>
              <a:t>A sample week in the </a:t>
            </a:r>
            <a:r>
              <a:rPr lang="en-US" dirty="0">
                <a:latin typeface="Avengeance Heroic Avenger" pitchFamily="50" charset="0"/>
              </a:rPr>
              <a:t>AVID</a:t>
            </a:r>
            <a:r>
              <a:rPr lang="en-US" dirty="0"/>
              <a:t> Elective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495300" y="1053589"/>
            <a:ext cx="4196343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Times New Roman" pitchFamily="18" charset="0"/>
              </a:rPr>
              <a:t>Sample Daily</a:t>
            </a:r>
            <a:r>
              <a:rPr kumimoji="0" lang="en-US" sz="3200" b="1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Times New Roman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Times New Roman" pitchFamily="18" charset="0"/>
              </a:rPr>
              <a:t>Schedule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495300" y="4236856"/>
            <a:ext cx="3370728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Times New Roman" pitchFamily="18" charset="0"/>
              </a:rPr>
              <a:t>Curriculum:</a:t>
            </a:r>
          </a:p>
          <a:p>
            <a:pPr marL="225425" marR="0" lvl="0" indent="-2254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504D"/>
              </a:buClr>
              <a:buSzPct val="60000"/>
              <a:buFont typeface="Wingdings" pitchFamily="2" charset="2"/>
              <a:buChar char=""/>
              <a:tabLst>
                <a:tab pos="5715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Writing </a:t>
            </a:r>
          </a:p>
          <a:p>
            <a:pPr marL="225425" marR="0" lvl="0" indent="-2254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504D"/>
              </a:buClr>
              <a:buSzPct val="60000"/>
              <a:buFont typeface="Wingdings" pitchFamily="2" charset="2"/>
              <a:buChar char=""/>
              <a:tabLst>
                <a:tab pos="5715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College and Careers</a:t>
            </a:r>
          </a:p>
          <a:p>
            <a:pPr marL="225425" marR="0" lvl="0" indent="-2254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504D"/>
              </a:buClr>
              <a:buSzPct val="60000"/>
              <a:buFont typeface="Wingdings" pitchFamily="2" charset="2"/>
              <a:buChar char=""/>
              <a:tabLst>
                <a:tab pos="5715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Strategies for Success</a:t>
            </a:r>
          </a:p>
          <a:p>
            <a:pPr marL="225425" marR="0" lvl="0" indent="-2254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504D"/>
              </a:buClr>
              <a:buSzPct val="60000"/>
              <a:buFont typeface="Wingdings" pitchFamily="2" charset="2"/>
              <a:buChar char=""/>
              <a:tabLst>
                <a:tab pos="5715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Critical </a:t>
            </a:r>
            <a:r>
              <a:rPr lang="en-US" sz="2000" dirty="0">
                <a:solidFill>
                  <a:prstClr val="black"/>
                </a:solidFill>
                <a:latin typeface="Calibri"/>
                <a:ea typeface="MS PGothic" pitchFamily="34" charset="-128"/>
              </a:rPr>
              <a:t>Thinking and Inquiry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+mn-cs"/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4691643" y="4236856"/>
            <a:ext cx="35814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marR="0" lvl="0" indent="-45720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Times New Roman" pitchFamily="18" charset="0"/>
              </a:rPr>
              <a:t>Tutorials:</a:t>
            </a:r>
          </a:p>
          <a:p>
            <a:pPr marL="225425" marR="0" lvl="0" indent="-2254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504D"/>
              </a:buClr>
              <a:buSzPct val="60000"/>
              <a:buFont typeface="Wingdings" pitchFamily="2" charset="2"/>
              <a:buChar char=""/>
              <a:tabLst>
                <a:tab pos="5715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Collaborative Study Groups</a:t>
            </a:r>
          </a:p>
          <a:p>
            <a:pPr marL="225425" marR="0" lvl="0" indent="-2254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504D"/>
              </a:buClr>
              <a:buSzPct val="60000"/>
              <a:buFont typeface="Wingdings" pitchFamily="2" charset="2"/>
              <a:buChar char=""/>
              <a:tabLst>
                <a:tab pos="571500" algn="l"/>
              </a:tabLst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MS PGothic" pitchFamily="34" charset="-128"/>
                <a:cs typeface="+mn-cs"/>
              </a:rPr>
              <a:t>Writing Groups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Times New Roman" pitchFamily="18" charset="0"/>
            </a:endParaRPr>
          </a:p>
          <a:p>
            <a:pPr marL="225425" marR="0" lvl="0" indent="-225425" algn="l" defTabSz="4572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C0504D"/>
              </a:buClr>
              <a:buSzPct val="60000"/>
              <a:buFont typeface="Wingdings" pitchFamily="2" charset="2"/>
              <a:buChar char=""/>
              <a:tabLst>
                <a:tab pos="571500" algn="l"/>
              </a:tabLst>
              <a:defRPr/>
            </a:pPr>
            <a:r>
              <a:rPr lang="en-US" sz="2000" dirty="0">
                <a:solidFill>
                  <a:prstClr val="black"/>
                </a:solidFill>
                <a:latin typeface="Calibri"/>
                <a:ea typeface="MS PGothic" pitchFamily="34" charset="-128"/>
                <a:cs typeface="Times New Roman" pitchFamily="18" charset="0"/>
              </a:rPr>
              <a:t>Strategic process teaching kids how to problem solve and communicate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MS PGothic" pitchFamily="34" charset="-128"/>
              <a:cs typeface="Times New Roman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299172"/>
              </p:ext>
            </p:extLst>
          </p:nvPr>
        </p:nvGraphicFramePr>
        <p:xfrm>
          <a:off x="495300" y="1612461"/>
          <a:ext cx="7538255" cy="243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76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7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076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076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076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5867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Monday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Tuesday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Wednesday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Thursday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Friday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739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AVID Curriculum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EB936">
                            <a:tint val="66000"/>
                            <a:satMod val="160000"/>
                          </a:srgbClr>
                        </a:gs>
                        <a:gs pos="50000">
                          <a:srgbClr val="EEB936">
                            <a:tint val="44500"/>
                            <a:satMod val="160000"/>
                          </a:srgbClr>
                        </a:gs>
                        <a:gs pos="100000">
                          <a:srgbClr val="EEB93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Tutorials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EB936">
                            <a:tint val="66000"/>
                            <a:satMod val="160000"/>
                          </a:srgbClr>
                        </a:gs>
                        <a:gs pos="50000">
                          <a:srgbClr val="EEB936">
                            <a:tint val="44500"/>
                            <a:satMod val="160000"/>
                          </a:srgbClr>
                        </a:gs>
                        <a:gs pos="100000">
                          <a:srgbClr val="EEB93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AVID</a:t>
                      </a:r>
                      <a:r>
                        <a:rPr lang="en-US" sz="1600" baseline="0" dirty="0"/>
                        <a:t> Curriculum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EB936">
                            <a:tint val="66000"/>
                            <a:satMod val="160000"/>
                          </a:srgbClr>
                        </a:gs>
                        <a:gs pos="50000">
                          <a:srgbClr val="EEB936">
                            <a:tint val="44500"/>
                            <a:satMod val="160000"/>
                          </a:srgbClr>
                        </a:gs>
                        <a:gs pos="100000">
                          <a:srgbClr val="EEB93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Tutorials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EB936">
                            <a:tint val="66000"/>
                            <a:satMod val="160000"/>
                          </a:srgbClr>
                        </a:gs>
                        <a:gs pos="50000">
                          <a:srgbClr val="EEB936">
                            <a:tint val="44500"/>
                            <a:satMod val="160000"/>
                          </a:srgbClr>
                        </a:gs>
                        <a:gs pos="100000">
                          <a:srgbClr val="EEB93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Binder Evaluations</a:t>
                      </a:r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Speakers</a:t>
                      </a:r>
                    </a:p>
                    <a:p>
                      <a:pPr algn="ctr"/>
                      <a:endParaRPr lang="en-US" sz="1600" dirty="0"/>
                    </a:p>
                    <a:p>
                      <a:pPr algn="ctr"/>
                      <a:r>
                        <a:rPr lang="en-US" sz="1600" dirty="0"/>
                        <a:t>Team</a:t>
                      </a:r>
                      <a:r>
                        <a:rPr lang="en-US" sz="1600" baseline="0" dirty="0"/>
                        <a:t> Building</a:t>
                      </a:r>
                      <a:r>
                        <a:rPr lang="en-US" sz="1600" dirty="0"/>
                        <a:t> Activities</a:t>
                      </a:r>
                    </a:p>
                    <a:p>
                      <a:pPr algn="ctr"/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EB936">
                            <a:tint val="66000"/>
                            <a:satMod val="160000"/>
                          </a:srgbClr>
                        </a:gs>
                        <a:gs pos="50000">
                          <a:srgbClr val="EEB936">
                            <a:tint val="44500"/>
                            <a:satMod val="160000"/>
                          </a:srgbClr>
                        </a:gs>
                        <a:gs pos="100000">
                          <a:srgbClr val="EEB93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4734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EB936">
                            <a:tint val="66000"/>
                            <a:satMod val="160000"/>
                          </a:srgbClr>
                        </a:gs>
                        <a:gs pos="50000">
                          <a:srgbClr val="EEB936">
                            <a:tint val="44500"/>
                            <a:satMod val="160000"/>
                          </a:srgbClr>
                        </a:gs>
                        <a:gs pos="100000">
                          <a:srgbClr val="EEB93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EB936">
                            <a:tint val="66000"/>
                            <a:satMod val="160000"/>
                          </a:srgbClr>
                        </a:gs>
                        <a:gs pos="50000">
                          <a:srgbClr val="EEB936">
                            <a:tint val="44500"/>
                            <a:satMod val="160000"/>
                          </a:srgbClr>
                        </a:gs>
                        <a:gs pos="100000">
                          <a:srgbClr val="EEB93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EB936">
                            <a:tint val="66000"/>
                            <a:satMod val="160000"/>
                          </a:srgbClr>
                        </a:gs>
                        <a:gs pos="50000">
                          <a:srgbClr val="EEB936">
                            <a:tint val="44500"/>
                            <a:satMod val="160000"/>
                          </a:srgbClr>
                        </a:gs>
                        <a:gs pos="100000">
                          <a:srgbClr val="EEB93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 flip="none" rotWithShape="1">
                      <a:gsLst>
                        <a:gs pos="0">
                          <a:srgbClr val="EEB936">
                            <a:tint val="66000"/>
                            <a:satMod val="160000"/>
                          </a:srgbClr>
                        </a:gs>
                        <a:gs pos="50000">
                          <a:srgbClr val="EEB936">
                            <a:tint val="44500"/>
                            <a:satMod val="160000"/>
                          </a:srgbClr>
                        </a:gs>
                        <a:gs pos="100000">
                          <a:srgbClr val="EEB936">
                            <a:tint val="23500"/>
                            <a:satMod val="160000"/>
                          </a:srgbClr>
                        </a:gs>
                      </a:gsLst>
                      <a:lin ang="2700000" scaled="1"/>
                      <a:tileRect/>
                    </a:gradFill>
                  </a:tcPr>
                </a:tc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EB936">
                        <a:alpha val="94118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835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Crop</Template>
  <TotalTime>13724</TotalTime>
  <Words>603</Words>
  <Application>Microsoft Office PowerPoint</Application>
  <PresentationFormat>On-screen Show (4:3)</PresentationFormat>
  <Paragraphs>114</Paragraphs>
  <Slides>17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Arial</vt:lpstr>
      <vt:lpstr>Avengeance Heroic Avenger</vt:lpstr>
      <vt:lpstr>Calibri</vt:lpstr>
      <vt:lpstr>Calibri Light</vt:lpstr>
      <vt:lpstr>Georgia</vt:lpstr>
      <vt:lpstr>Wingdings</vt:lpstr>
      <vt:lpstr>Office Theme</vt:lpstr>
      <vt:lpstr>1_Office Theme</vt:lpstr>
      <vt:lpstr>What is AVID?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do we learn in the AVID elective?</vt:lpstr>
      <vt:lpstr>PowerPoint Presentation</vt:lpstr>
      <vt:lpstr>PowerPoint Presentation</vt:lpstr>
      <vt:lpstr>PowerPoint Presentation</vt:lpstr>
      <vt:lpstr>PowerPoint Presentation</vt:lpstr>
      <vt:lpstr>AVID at FCMS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2011 AVID PPT Format</dc:title>
  <dc:creator>aAVID</dc:creator>
  <cp:lastModifiedBy>Sanders, Dawne</cp:lastModifiedBy>
  <cp:revision>551</cp:revision>
  <dcterms:created xsi:type="dcterms:W3CDTF">2011-05-12T00:43:47Z</dcterms:created>
  <dcterms:modified xsi:type="dcterms:W3CDTF">2024-11-04T20:15:24Z</dcterms:modified>
</cp:coreProperties>
</file>